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5" r:id="rId4"/>
    <p:sldId id="270" r:id="rId5"/>
    <p:sldId id="269" r:id="rId6"/>
    <p:sldId id="274" r:id="rId7"/>
    <p:sldId id="275" r:id="rId8"/>
    <p:sldId id="264" r:id="rId9"/>
    <p:sldId id="262" r:id="rId10"/>
    <p:sldId id="266" r:id="rId11"/>
    <p:sldId id="267" r:id="rId12"/>
    <p:sldId id="268" r:id="rId13"/>
    <p:sldId id="263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9043-BE7E-4763-9BFA-6C8A459E5EE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3B280-29C9-4337-9167-7D60C3963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97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84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3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6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8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4581-BF77-4EB9-A15C-3A86D2FB21F2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B06F-DC53-4A5A-A301-463EE14C3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DfX</a:t>
            </a:r>
            <a:r>
              <a:rPr lang="en-US" b="1" dirty="0" smtClean="0"/>
              <a:t>   and   DFMEA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14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21419"/>
            <a:ext cx="12006470" cy="1269270"/>
          </a:xfrm>
        </p:spPr>
        <p:txBody>
          <a:bodyPr/>
          <a:lstStyle/>
          <a:p>
            <a:r>
              <a:rPr lang="en-US" dirty="0"/>
              <a:t>Rankings of Failure </a:t>
            </a:r>
            <a:r>
              <a:rPr lang="en-US" dirty="0" smtClean="0"/>
              <a:t>Modes (Instrumented Jet Engine)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3200" smtClean="0"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73674" y="1834404"/>
          <a:ext cx="11505612" cy="435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8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12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02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Part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Failure Mode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Severity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Frequency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Detectability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Risk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Priority Number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Rigidity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Turbine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33">
                <a:tc>
                  <a:txBody>
                    <a:bodyPr/>
                    <a:lstStyle/>
                    <a:p>
                      <a:r>
                        <a:rPr lang="en-US" dirty="0"/>
                        <a:t>Transducer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/>
                        <a:t>Thermocouples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275">
                <a:tc>
                  <a:txBody>
                    <a:bodyPr/>
                    <a:lstStyle/>
                    <a:p>
                      <a:r>
                        <a:rPr lang="en-US" dirty="0"/>
                        <a:t>Mass Flow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/>
                        <a:t>Load</a:t>
                      </a:r>
                      <a:r>
                        <a:rPr lang="en-US" baseline="0" dirty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/>
                        <a:t>Pitot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7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Computer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Failure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288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58">
                <a:tc>
                  <a:txBody>
                    <a:bodyPr/>
                    <a:lstStyle/>
                    <a:p>
                      <a:r>
                        <a:rPr lang="en-US" dirty="0"/>
                        <a:t>Wheel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8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Rankings of Failure Modes Action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11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76706" y="1822493"/>
          <a:ext cx="11762894" cy="44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8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9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10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9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Part Details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Failure Mode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Severity</a:t>
                      </a:r>
                    </a:p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Frequency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Detectability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Risk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Priority Number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Reduction in RPN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426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Rigidity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Inspect/Re-weld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1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Turbine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38">
                <a:tc>
                  <a:txBody>
                    <a:bodyPr/>
                    <a:lstStyle/>
                    <a:p>
                      <a:r>
                        <a:rPr lang="en-US" sz="1600" dirty="0"/>
                        <a:t>Transducer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Recalibrate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426">
                <a:tc>
                  <a:txBody>
                    <a:bodyPr/>
                    <a:lstStyle/>
                    <a:p>
                      <a:r>
                        <a:rPr lang="en-US" sz="1600" dirty="0"/>
                        <a:t>Thermocouples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Recalibrate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336">
                <a:tc>
                  <a:txBody>
                    <a:bodyPr/>
                    <a:lstStyle/>
                    <a:p>
                      <a:r>
                        <a:rPr lang="en-US" sz="1600" dirty="0"/>
                        <a:t>Mass Flow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Recalibrate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38">
                <a:tc>
                  <a:txBody>
                    <a:bodyPr/>
                    <a:lstStyle/>
                    <a:p>
                      <a:r>
                        <a:rPr lang="en-US" sz="1600" dirty="0"/>
                        <a:t>Load</a:t>
                      </a:r>
                      <a:r>
                        <a:rPr lang="en-US" sz="1600" baseline="0" dirty="0"/>
                        <a:t> Cell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Recalibrate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510">
                <a:tc>
                  <a:txBody>
                    <a:bodyPr/>
                    <a:lstStyle/>
                    <a:p>
                      <a:r>
                        <a:rPr lang="en-US" sz="1600" dirty="0"/>
                        <a:t>Pitot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42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Computer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Failure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180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Debug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108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426">
                <a:tc>
                  <a:txBody>
                    <a:bodyPr/>
                    <a:lstStyle/>
                    <a:p>
                      <a:r>
                        <a:rPr lang="en-US" sz="1600" dirty="0"/>
                        <a:t>Wheel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Inspect/Re-weld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4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Rankings of Failure Modes Action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12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0968" y="1916966"/>
          <a:ext cx="11611024" cy="4245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013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26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40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8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Part Details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Failure Mode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Severity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Frequency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Detectability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Risk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Priority Number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Proposed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Reduction in RPN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74">
                <a:tc>
                  <a:txBody>
                    <a:bodyPr/>
                    <a:lstStyle/>
                    <a:p>
                      <a:r>
                        <a:rPr lang="en-US" sz="1600" dirty="0"/>
                        <a:t>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Rigidity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7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Turbine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US" sz="1600" dirty="0"/>
                        <a:t>Transducer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89">
                <a:tc>
                  <a:txBody>
                    <a:bodyPr/>
                    <a:lstStyle/>
                    <a:p>
                      <a:r>
                        <a:rPr lang="en-US" sz="1600" dirty="0"/>
                        <a:t>Thermocouples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254">
                <a:tc>
                  <a:txBody>
                    <a:bodyPr/>
                    <a:lstStyle/>
                    <a:p>
                      <a:r>
                        <a:rPr lang="en-US" sz="1600" dirty="0"/>
                        <a:t>Mass Flow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71">
                <a:tc>
                  <a:txBody>
                    <a:bodyPr/>
                    <a:lstStyle/>
                    <a:p>
                      <a:r>
                        <a:rPr lang="en-US" sz="1600" dirty="0"/>
                        <a:t>Load</a:t>
                      </a:r>
                      <a:r>
                        <a:rPr lang="en-US" sz="1600" baseline="0" dirty="0"/>
                        <a:t> Cell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74">
                <a:tc>
                  <a:txBody>
                    <a:bodyPr/>
                    <a:lstStyle/>
                    <a:p>
                      <a:r>
                        <a:rPr lang="en-US" sz="1600" dirty="0"/>
                        <a:t>Pitot 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93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Computer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Failure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144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Performance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Testing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74">
                <a:tc>
                  <a:txBody>
                    <a:bodyPr/>
                    <a:lstStyle/>
                    <a:p>
                      <a:r>
                        <a:rPr lang="en-US" sz="1600" dirty="0"/>
                        <a:t>Wheel Rack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2154802" y="278296"/>
            <a:ext cx="9485907" cy="1239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r>
              <a:rPr lang="en-US" sz="5000" dirty="0" smtClean="0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Accelerated Test for Cement</a:t>
            </a:r>
            <a:r>
              <a:rPr lang="en-US" sz="5000" b="0" i="0" u="none" strike="noStrike" cap="none" dirty="0" smtClean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5000" b="0" i="0" u="none" strike="noStrike" cap="none" dirty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&amp;/ or 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1000" b="0" i="0" u="none" strike="noStrike" cap="none" smtClean="0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13</a:t>
            </a:fld>
            <a:endParaRPr lang="en-US" sz="10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476" name="Shape 476"/>
          <p:cNvGraphicFramePr/>
          <p:nvPr>
            <p:extLst/>
          </p:nvPr>
        </p:nvGraphicFramePr>
        <p:xfrm>
          <a:off x="311103" y="1421617"/>
          <a:ext cx="11569800" cy="508533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0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6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Part Details21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Failure Mode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Severity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Frequency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Detectability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Risk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Priority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#</a:t>
                      </a:r>
                      <a:r>
                        <a:rPr lang="en-US" sz="1400" u="none" strike="noStrike" cap="none"/>
                        <a:t> </a:t>
                      </a: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(RPN)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Proposal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Action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Reduction 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Quest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RPN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Tank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Leakage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9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9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Run at lower pressure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0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Heating Element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Over heat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9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18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Run at lower watage/time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0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Gasket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Leakage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7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3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21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tighten to specific torque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14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Pressure Vavles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Stuck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9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9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Change after a specific runs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0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Insulation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Improper</a:t>
                      </a:r>
                      <a:r>
                        <a:rPr lang="en-US" sz="1400" u="none" strike="noStrike" cap="none" baseline="0" dirty="0" smtClean="0"/>
                        <a:t> Insulation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5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2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20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Proper</a:t>
                      </a:r>
                      <a:r>
                        <a:rPr lang="en-US" sz="1400" u="none" strike="noStrike" cap="none" baseline="0" dirty="0" smtClean="0"/>
                        <a:t> insulation fitting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10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4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Protective Coating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Corrode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6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2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12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inspect coating after each run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6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6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Pressure Gage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Inaccurate pressure reading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5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/>
                        <a:t>1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5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/>
                        <a:t>Control test to check accuracy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 smtClean="0"/>
                        <a:t>0</a:t>
                      </a:r>
                      <a:endParaRPr lang="en-US" sz="1400" u="none" strike="noStrike" cap="none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1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DFMEA (Next Gen Bike)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83713" y="1333545"/>
          <a:ext cx="10144698" cy="5005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90783">
                  <a:extLst>
                    <a:ext uri="{9D8B030D-6E8A-4147-A177-3AD203B41FA5}">
                      <a16:colId xmlns:a16="http://schemas.microsoft.com/office/drawing/2014/main" val="89254137"/>
                    </a:ext>
                  </a:extLst>
                </a:gridCol>
                <a:gridCol w="1690783">
                  <a:extLst>
                    <a:ext uri="{9D8B030D-6E8A-4147-A177-3AD203B41FA5}">
                      <a16:colId xmlns:a16="http://schemas.microsoft.com/office/drawing/2014/main" val="2821562487"/>
                    </a:ext>
                  </a:extLst>
                </a:gridCol>
                <a:gridCol w="1690783">
                  <a:extLst>
                    <a:ext uri="{9D8B030D-6E8A-4147-A177-3AD203B41FA5}">
                      <a16:colId xmlns:a16="http://schemas.microsoft.com/office/drawing/2014/main" val="3392820071"/>
                    </a:ext>
                  </a:extLst>
                </a:gridCol>
                <a:gridCol w="1690783">
                  <a:extLst>
                    <a:ext uri="{9D8B030D-6E8A-4147-A177-3AD203B41FA5}">
                      <a16:colId xmlns:a16="http://schemas.microsoft.com/office/drawing/2014/main" val="487450561"/>
                    </a:ext>
                  </a:extLst>
                </a:gridCol>
                <a:gridCol w="1690783">
                  <a:extLst>
                    <a:ext uri="{9D8B030D-6E8A-4147-A177-3AD203B41FA5}">
                      <a16:colId xmlns:a16="http://schemas.microsoft.com/office/drawing/2014/main" val="3138125322"/>
                    </a:ext>
                  </a:extLst>
                </a:gridCol>
                <a:gridCol w="1690783">
                  <a:extLst>
                    <a:ext uri="{9D8B030D-6E8A-4147-A177-3AD203B41FA5}">
                      <a16:colId xmlns:a16="http://schemas.microsoft.com/office/drawing/2014/main" val="4020275015"/>
                    </a:ext>
                  </a:extLst>
                </a:gridCol>
              </a:tblGrid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Critical Part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Failure Mode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Severity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Frequency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Detectability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Risk Priority Number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115879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Battery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Depleted Charge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4801029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Battery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Dislodged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7889352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Battery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Violent Discharge (Explosion)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531941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Camera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Disconnection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46360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Camera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Dirty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4749312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752869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Frame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Rust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2120988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Computer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Bug/Malfunction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7726825"/>
                  </a:ext>
                </a:extLst>
              </a:tr>
              <a:tr h="5005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Suspension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Break/Leak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69202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B6F-08B2-4B46-ADCE-71350F4A2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4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DFMEA Cont.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46111" y="1152983"/>
          <a:ext cx="10544632" cy="52744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8079">
                  <a:extLst>
                    <a:ext uri="{9D8B030D-6E8A-4147-A177-3AD203B41FA5}">
                      <a16:colId xmlns:a16="http://schemas.microsoft.com/office/drawing/2014/main" val="3978090741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3170040626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1640205032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965947367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4109173222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2620346645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3215127066"/>
                    </a:ext>
                  </a:extLst>
                </a:gridCol>
                <a:gridCol w="1318079">
                  <a:extLst>
                    <a:ext uri="{9D8B030D-6E8A-4147-A177-3AD203B41FA5}">
                      <a16:colId xmlns:a16="http://schemas.microsoft.com/office/drawing/2014/main" val="2476806613"/>
                    </a:ext>
                  </a:extLst>
                </a:gridCol>
              </a:tblGrid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Critical Part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Failure Mode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Severity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Frequency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Detectability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Risk Priority Number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Proposed Action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Reduction in RPN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4931220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Depleted Charge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Monitor Charge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597158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Dislodged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Inspect/Refasten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469435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Battery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Violent Discharge (Explosion)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Replace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2995748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Camera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Disconnection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Inspect/ Securely Fasten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0763404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Camera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Dirty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Inspect and clean regularly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399723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Break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Avoid large impacts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3630009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Frame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Rust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Minimize biking in the rain/ dry off after rain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908272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Computer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Bug/Malfunction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Debug/Troubleshoot often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0130134"/>
                  </a:ext>
                </a:extLst>
              </a:tr>
              <a:tr h="5274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Suspension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Break/Leak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Inspect/Reseal or replace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36269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B6F-08B2-4B46-ADCE-71350F4A2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DFMEA Cont.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400800" y="1253642"/>
          <a:ext cx="5791200" cy="5280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021848332"/>
                    </a:ext>
                  </a:extLst>
                </a:gridCol>
                <a:gridCol w="1076664">
                  <a:extLst>
                    <a:ext uri="{9D8B030D-6E8A-4147-A177-3AD203B41FA5}">
                      <a16:colId xmlns:a16="http://schemas.microsoft.com/office/drawing/2014/main" val="3444414964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6670549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16204587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30426826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251631365"/>
                    </a:ext>
                  </a:extLst>
                </a:gridCol>
              </a:tblGrid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Critical Part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Failure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Severity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Frequency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Detectability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Risk Priority Number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9043655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Depleted Charge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6147157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Dislodged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297772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Battery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Violent Discharge (Explosion)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2332100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Disconnection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107365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510025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811668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0315616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Bug/Malfunction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244662"/>
                  </a:ext>
                </a:extLst>
              </a:tr>
              <a:tr h="5280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Break/Leak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118866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B6F-08B2-4B46-ADCE-71350F4A2C2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0" y="1253646"/>
          <a:ext cx="6400800" cy="52803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8925413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2156248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9282007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8745056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381253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20275015"/>
                    </a:ext>
                  </a:extLst>
                </a:gridCol>
              </a:tblGrid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Critical Part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Failure Mode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Severity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Frequency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Detectability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Risk Priority Number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3393115879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Battery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Depleted Charge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2644801029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Battery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Dislodged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3557889352"/>
                  </a:ext>
                </a:extLst>
              </a:tr>
              <a:tr h="665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Battery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Violent Discharge (Explosion)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1623531941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Camera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Disconnection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73546360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Camera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Dirty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1244749312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Frame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160752869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Frame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Rust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702120988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Computer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Bug/Malfunction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1207726825"/>
                  </a:ext>
                </a:extLst>
              </a:tr>
              <a:tr h="51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Suspension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Break/Leak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1" marR="6201" marT="6201" marB="0" anchor="ctr"/>
                </a:tc>
                <a:extLst>
                  <a:ext uri="{0D108BD9-81ED-4DB2-BD59-A6C34878D82A}">
                    <a16:rowId xmlns:a16="http://schemas.microsoft.com/office/drawing/2014/main" val="2783692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51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" name="Shape 311"/>
          <p:cNvSpPr txBox="1">
            <a:spLocks noGrp="1"/>
          </p:cNvSpPr>
          <p:nvPr/>
        </p:nvSpPr>
        <p:spPr>
          <a:xfrm>
            <a:off x="355038" y="232094"/>
            <a:ext cx="7645894" cy="6929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4200" b="1" i="0" u="none" strike="noStrike" cap="none" dirty="0">
                <a:solidFill>
                  <a:schemeClr val="tx1"/>
                </a:solidFill>
                <a:latin typeface="+mj-lt"/>
                <a:ea typeface="Trebuchet MS"/>
                <a:cs typeface="Trebuchet MS"/>
                <a:sym typeface="Trebuchet MS"/>
              </a:rPr>
              <a:t>Design for X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36579" y="2174216"/>
            <a:ext cx="363785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Small amount of variant for materials used</a:t>
            </a:r>
          </a:p>
          <a:p>
            <a:r>
              <a:rPr lang="en-US" b="1" dirty="0"/>
              <a:t>No variant in machined voltage wiring holes</a:t>
            </a:r>
          </a:p>
          <a:p>
            <a:r>
              <a:rPr lang="en-US" b="1" dirty="0"/>
              <a:t>Least amount of fabricated essential components</a:t>
            </a:r>
          </a:p>
          <a:p>
            <a:r>
              <a:rPr lang="en-US" b="1" dirty="0"/>
              <a:t>Minimal amount of assembly of housing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000932" y="2174216"/>
            <a:ext cx="3455436" cy="4195481"/>
          </a:xfrm>
        </p:spPr>
        <p:txBody>
          <a:bodyPr>
            <a:normAutofit/>
          </a:bodyPr>
          <a:lstStyle/>
          <a:p>
            <a:r>
              <a:rPr lang="en-US" sz="2000" b="1" dirty="0"/>
              <a:t>Minimum voltage contact area</a:t>
            </a:r>
          </a:p>
          <a:p>
            <a:r>
              <a:rPr lang="en-US" sz="2000" b="1" dirty="0"/>
              <a:t>Integrate an Emergency failsafe(kill) switch</a:t>
            </a:r>
          </a:p>
          <a:p>
            <a:r>
              <a:rPr lang="en-US" sz="2000" b="1" dirty="0"/>
              <a:t>Integrate door switch </a:t>
            </a:r>
          </a:p>
          <a:p>
            <a:r>
              <a:rPr lang="en-US" sz="2000" b="1" dirty="0"/>
              <a:t>Warning lights when door is open</a:t>
            </a:r>
          </a:p>
          <a:p>
            <a:r>
              <a:rPr lang="en-US" sz="2000" b="1" dirty="0"/>
              <a:t>Fuses</a:t>
            </a:r>
          </a:p>
          <a:p>
            <a:pPr marL="180339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174435" y="2174216"/>
            <a:ext cx="3826497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b="1" dirty="0"/>
              <a:t>Drivetrain chamber access door</a:t>
            </a:r>
          </a:p>
          <a:p>
            <a:r>
              <a:rPr lang="en-US" b="1" dirty="0"/>
              <a:t>Spinning and Drivetrain chamber door gaskets</a:t>
            </a:r>
          </a:p>
          <a:p>
            <a:r>
              <a:rPr lang="en-US" b="1" dirty="0"/>
              <a:t>Drivetrain chamber cooling system </a:t>
            </a:r>
          </a:p>
          <a:p>
            <a:r>
              <a:rPr lang="en-US" b="1" dirty="0"/>
              <a:t>Drivetrain chamber air filters</a:t>
            </a:r>
          </a:p>
        </p:txBody>
      </p:sp>
      <p:sp>
        <p:nvSpPr>
          <p:cNvPr id="10" name="Shape 311"/>
          <p:cNvSpPr txBox="1">
            <a:spLocks noGrp="1"/>
          </p:cNvSpPr>
          <p:nvPr/>
        </p:nvSpPr>
        <p:spPr>
          <a:xfrm>
            <a:off x="536579" y="1595240"/>
            <a:ext cx="3502021" cy="57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000" b="1" i="0" u="none" strike="noStrike" cap="none" dirty="0">
                <a:latin typeface="+mj-lt"/>
                <a:ea typeface="Trebuchet MS"/>
                <a:cs typeface="Trebuchet MS"/>
                <a:sym typeface="Trebuchet MS"/>
              </a:rPr>
              <a:t>Manufacturability</a:t>
            </a:r>
          </a:p>
        </p:txBody>
      </p:sp>
      <p:sp>
        <p:nvSpPr>
          <p:cNvPr id="11" name="Shape 311"/>
          <p:cNvSpPr txBox="1">
            <a:spLocks noGrp="1"/>
          </p:cNvSpPr>
          <p:nvPr/>
        </p:nvSpPr>
        <p:spPr>
          <a:xfrm>
            <a:off x="8000932" y="1595240"/>
            <a:ext cx="3502021" cy="57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000" b="1" i="0" u="none" strike="noStrike" cap="none" dirty="0">
                <a:latin typeface="+mj-lt"/>
                <a:ea typeface="Trebuchet MS"/>
                <a:cs typeface="Trebuchet MS"/>
                <a:sym typeface="Trebuchet MS"/>
              </a:rPr>
              <a:t>Safety</a:t>
            </a:r>
          </a:p>
        </p:txBody>
      </p:sp>
      <p:sp>
        <p:nvSpPr>
          <p:cNvPr id="12" name="Shape 311"/>
          <p:cNvSpPr txBox="1">
            <a:spLocks noGrp="1"/>
          </p:cNvSpPr>
          <p:nvPr/>
        </p:nvSpPr>
        <p:spPr>
          <a:xfrm>
            <a:off x="4174435" y="1595240"/>
            <a:ext cx="3502021" cy="57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000" b="1" i="0" u="none" strike="noStrike" cap="none" dirty="0">
                <a:latin typeface="+mj-lt"/>
                <a:ea typeface="Trebuchet MS"/>
                <a:cs typeface="Trebuchet MS"/>
                <a:sym typeface="Trebuchet MS"/>
              </a:rPr>
              <a:t>Maintainability</a:t>
            </a:r>
            <a:r>
              <a:rPr lang="en-US" sz="3000" b="0" i="0" u="none" strike="noStrike" cap="none" dirty="0">
                <a:latin typeface="+mj-lt"/>
                <a:ea typeface="Trebuchet MS"/>
                <a:cs typeface="Trebuchet MS"/>
                <a:sym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584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305B-94C0-4AAC-8265-AE83B24A26C2}" type="slidenum">
              <a:rPr lang="en-US" sz="2800" smtClean="0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8833" y="466063"/>
            <a:ext cx="4244508" cy="98532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Design </a:t>
            </a:r>
            <a:r>
              <a:rPr lang="en-US" b="1" u="sng" dirty="0"/>
              <a:t>For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4714" y="1714416"/>
            <a:ext cx="5637213" cy="156051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Two </a:t>
            </a:r>
            <a:r>
              <a:rPr lang="en-US" dirty="0"/>
              <a:t>Emergency Stops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Plexi</a:t>
            </a:r>
            <a:r>
              <a:rPr lang="en-US" dirty="0" smtClean="0"/>
              <a:t>-glass  </a:t>
            </a:r>
            <a:r>
              <a:rPr lang="en-US" dirty="0"/>
              <a:t>partially enclosed housing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Safety manual</a:t>
            </a:r>
            <a:endParaRPr lang="en-US" dirty="0"/>
          </a:p>
        </p:txBody>
      </p:sp>
      <p:pic>
        <p:nvPicPr>
          <p:cNvPr id="1028" name="Picture 4" descr="Image result for safe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4" y="3225799"/>
            <a:ext cx="2036373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ergency st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01" y="3225800"/>
            <a:ext cx="2036373" cy="20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680883" y="905809"/>
            <a:ext cx="6511117" cy="759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u="sng" dirty="0" smtClean="0"/>
              <a:t>Design For Manufacturability</a:t>
            </a:r>
            <a:endParaRPr lang="en-US" sz="4300" b="1" u="sn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80883" y="1714190"/>
            <a:ext cx="5637213" cy="15605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Consistent material thickness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Integer dimensions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Easy to find materials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4847" t="21218" r="17838" b="19440"/>
          <a:stretch/>
        </p:blipFill>
        <p:spPr>
          <a:xfrm>
            <a:off x="6704054" y="3003856"/>
            <a:ext cx="4179969" cy="2948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5920" y="119270"/>
            <a:ext cx="6575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Instrumented Jet Engine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for Manufacturability, Safety, &amp;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81" y="1875119"/>
            <a:ext cx="8383588" cy="2061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Next-Gen Bicycle </a:t>
            </a:r>
            <a:r>
              <a:rPr lang="en-US" dirty="0"/>
              <a:t>with Regenerative Braking is designed for maximum rider safety.</a:t>
            </a:r>
          </a:p>
          <a:p>
            <a:pPr lvl="1">
              <a:buFontTx/>
              <a:buChar char="-"/>
            </a:pPr>
            <a:r>
              <a:rPr lang="en-US" dirty="0"/>
              <a:t>Proximity alert</a:t>
            </a:r>
          </a:p>
          <a:p>
            <a:pPr lvl="1">
              <a:buFontTx/>
              <a:buChar char="-"/>
            </a:pPr>
            <a:r>
              <a:rPr lang="en-US" dirty="0"/>
              <a:t>Accident Evidence</a:t>
            </a:r>
          </a:p>
          <a:p>
            <a:pPr lvl="1">
              <a:buFontTx/>
              <a:buChar char="-"/>
            </a:pPr>
            <a:r>
              <a:rPr lang="en-US" dirty="0"/>
              <a:t>Weather Resistant Features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181" y="4152900"/>
            <a:ext cx="8034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 Regenerative Braking with </a:t>
            </a:r>
            <a:r>
              <a:rPr lang="en-US" err="1"/>
              <a:t>LiO</a:t>
            </a:r>
            <a:r>
              <a:rPr lang="en-US"/>
              <a:t> battery</a:t>
            </a:r>
          </a:p>
          <a:p>
            <a:pPr marL="285750" indent="-285750">
              <a:buFontTx/>
              <a:buChar char="-"/>
            </a:pPr>
            <a:r>
              <a:rPr lang="en-US"/>
              <a:t>Braking provides clean recharging using kinetic energy</a:t>
            </a:r>
          </a:p>
          <a:p>
            <a:pPr marL="285750" indent="-285750">
              <a:buFontTx/>
              <a:buChar char="-"/>
            </a:pPr>
            <a:r>
              <a:rPr lang="en-US"/>
              <a:t>Lithium Ion Battery for maximum recharge capacity</a:t>
            </a:r>
          </a:p>
          <a:p>
            <a:pPr marL="285750" indent="-285750">
              <a:buFontTx/>
              <a:buChar char="-"/>
            </a:pPr>
            <a:r>
              <a:rPr lang="en-US"/>
              <a:t>Materials can be recycled</a:t>
            </a:r>
          </a:p>
          <a:p>
            <a:pPr marL="285750" indent="-285750">
              <a:buFontTx/>
              <a:buChar char="-"/>
            </a:pPr>
            <a:r>
              <a:rPr lang="en-US"/>
              <a:t>Long term project for mass transportation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0181" y="62103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/>
              <a:t>Parts are mass produced which will include easy assembly.</a:t>
            </a:r>
          </a:p>
        </p:txBody>
      </p:sp>
      <p:pic>
        <p:nvPicPr>
          <p:cNvPr id="6146" name="Picture 2" descr="Image result for safe bi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039844"/>
            <a:ext cx="1254125" cy="18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environmentally friend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2418195"/>
            <a:ext cx="2032159" cy="13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30999" y="3773936"/>
            <a:ext cx="2032159" cy="11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bicycle facto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25" y="5616969"/>
            <a:ext cx="1992947" cy="112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5B6F-08B2-4B46-ADCE-71350F4A2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19" y="256391"/>
            <a:ext cx="9404723" cy="1400530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19" y="1324389"/>
            <a:ext cx="3431743" cy="4839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Door Switch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Emergency Kill Switch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Warning Lights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fld id="{00000000-1234-1234-1234-123412341234}" type="slidenum">
              <a:rPr lang="en-US" sz="2800" b="0" i="0" u="none" strike="noStrike" cap="none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fld>
            <a:endParaRPr lang="en-US" sz="2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59349" y="1324389"/>
            <a:ext cx="4840288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Fuse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Impact Resistant Polycarbonate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07" y="1656921"/>
            <a:ext cx="1594829" cy="119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62" y="1578420"/>
            <a:ext cx="1303024" cy="977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762" y="2978950"/>
            <a:ext cx="1764395" cy="1125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762" y="4738903"/>
            <a:ext cx="1090140" cy="1051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r="48868" b="9520"/>
          <a:stretch/>
        </p:blipFill>
        <p:spPr>
          <a:xfrm>
            <a:off x="8313307" y="3580422"/>
            <a:ext cx="1795883" cy="16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385222"/>
            <a:ext cx="6701376" cy="11493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Poly-Creep Tester </a:t>
            </a:r>
            <a:br>
              <a:rPr lang="en-US" sz="4000" b="1" dirty="0" smtClean="0"/>
            </a:br>
            <a:r>
              <a:rPr lang="x-none" sz="4000" dirty="0" smtClean="0"/>
              <a:t>Design </a:t>
            </a:r>
            <a:r>
              <a:rPr lang="x-none" sz="4000" dirty="0"/>
              <a:t>for:</a:t>
            </a:r>
            <a:endParaRPr lang="x-none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6" y="1819276"/>
            <a:ext cx="4855387" cy="39671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Manufacturability</a:t>
            </a:r>
            <a:r>
              <a:rPr lang="x-none" sz="2000"/>
              <a:t> – Parts with Symmetry, Minimize Cutting Tools/Setups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Safety -</a:t>
            </a:r>
            <a:r>
              <a:rPr lang="x-none" sz="2000"/>
              <a:t> Automatic shut-off 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Environment</a:t>
            </a:r>
            <a:r>
              <a:rPr lang="x-none" sz="2000"/>
              <a:t> – Hazardous materials, renewable materials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Reliability</a:t>
            </a:r>
            <a:r>
              <a:rPr lang="x-none" sz="2000"/>
              <a:t> – Cyclic life for the grip and rod materials are considered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Maintainability</a:t>
            </a:r>
            <a:r>
              <a:rPr lang="x-none" sz="2000"/>
              <a:t> – Components are designed to be easy and quick to replace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62A100-B48C-4510-8759-4419C93DD875}" type="datetime1">
              <a:rPr lang="en-US" smtClean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The Poly-Creep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4195" r="4609"/>
          <a:stretch>
            <a:fillRect/>
          </a:stretch>
        </p:blipFill>
        <p:spPr>
          <a:xfrm>
            <a:off x="7406732" y="1892968"/>
            <a:ext cx="3261269" cy="3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3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325" y="385222"/>
            <a:ext cx="6613452" cy="766836"/>
          </a:xfrm>
        </p:spPr>
        <p:txBody>
          <a:bodyPr/>
          <a:lstStyle/>
          <a:p>
            <a:r>
              <a:rPr lang="x-none" sz="4000"/>
              <a:t>Design for:</a:t>
            </a:r>
            <a:endParaRPr lang="x-none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8325" y="1339815"/>
            <a:ext cx="5800724" cy="501653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Manufacturability</a:t>
            </a:r>
            <a:r>
              <a:rPr lang="x-none" sz="2000"/>
              <a:t> – Parts with Symmetry, Minimize Cutting Tools, Minimize Setups.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Safety</a:t>
            </a:r>
            <a:r>
              <a:rPr lang="x-none" sz="2000"/>
              <a:t> – Special thermocouple sensors for automatic shut-off, special switch for excess displacement on the rods.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Environment</a:t>
            </a:r>
            <a:r>
              <a:rPr lang="x-none" sz="2000"/>
              <a:t> – Avoid Hazardous materials, renewable materials, minimum waste production, clear instructions on cleaning/use/repair, mark wear locations on parts.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Reliability</a:t>
            </a:r>
            <a:r>
              <a:rPr lang="x-none" sz="2000"/>
              <a:t> – Cyclic life for the grip and rod materials are considered. </a:t>
            </a:r>
            <a:endParaRPr lang="en-US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x-none" sz="2000" b="1"/>
              <a:t>Maintainability</a:t>
            </a:r>
            <a:r>
              <a:rPr lang="x-none" sz="2000"/>
              <a:t> – Components are designed to be easy and quick to replace.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62A100-B48C-4510-8759-4419C93DD875}" type="datetime1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The Poly-Creep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7</a:t>
            </a:fld>
            <a:endParaRPr lang="en-US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195" r="4609"/>
          <a:stretch>
            <a:fillRect/>
          </a:stretch>
        </p:blipFill>
        <p:spPr>
          <a:xfrm>
            <a:off x="7406732" y="1892968"/>
            <a:ext cx="3261269" cy="31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7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393" y="2543059"/>
            <a:ext cx="10515600" cy="1325563"/>
          </a:xfrm>
        </p:spPr>
        <p:txBody>
          <a:bodyPr/>
          <a:lstStyle/>
          <a:p>
            <a:r>
              <a:rPr lang="en-US" b="1" dirty="0" smtClean="0"/>
              <a:t>FMEA for Design (DFMEA) &amp; Process (PFMEA)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738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4355"/>
              </p:ext>
            </p:extLst>
          </p:nvPr>
        </p:nvGraphicFramePr>
        <p:xfrm>
          <a:off x="1946352" y="324190"/>
          <a:ext cx="8037232" cy="6201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856">
                  <a:extLst>
                    <a:ext uri="{9D8B030D-6E8A-4147-A177-3AD203B41FA5}">
                      <a16:colId xmlns:a16="http://schemas.microsoft.com/office/drawing/2014/main" val="768764304"/>
                    </a:ext>
                  </a:extLst>
                </a:gridCol>
                <a:gridCol w="781132">
                  <a:extLst>
                    <a:ext uri="{9D8B030D-6E8A-4147-A177-3AD203B41FA5}">
                      <a16:colId xmlns:a16="http://schemas.microsoft.com/office/drawing/2014/main" val="3613693110"/>
                    </a:ext>
                  </a:extLst>
                </a:gridCol>
                <a:gridCol w="949611">
                  <a:extLst>
                    <a:ext uri="{9D8B030D-6E8A-4147-A177-3AD203B41FA5}">
                      <a16:colId xmlns:a16="http://schemas.microsoft.com/office/drawing/2014/main" val="1612126774"/>
                    </a:ext>
                  </a:extLst>
                </a:gridCol>
                <a:gridCol w="735183">
                  <a:extLst>
                    <a:ext uri="{9D8B030D-6E8A-4147-A177-3AD203B41FA5}">
                      <a16:colId xmlns:a16="http://schemas.microsoft.com/office/drawing/2014/main" val="854484825"/>
                    </a:ext>
                  </a:extLst>
                </a:gridCol>
                <a:gridCol w="861542">
                  <a:extLst>
                    <a:ext uri="{9D8B030D-6E8A-4147-A177-3AD203B41FA5}">
                      <a16:colId xmlns:a16="http://schemas.microsoft.com/office/drawing/2014/main" val="4199756396"/>
                    </a:ext>
                  </a:extLst>
                </a:gridCol>
                <a:gridCol w="1171697">
                  <a:extLst>
                    <a:ext uri="{9D8B030D-6E8A-4147-A177-3AD203B41FA5}">
                      <a16:colId xmlns:a16="http://schemas.microsoft.com/office/drawing/2014/main" val="4205300175"/>
                    </a:ext>
                  </a:extLst>
                </a:gridCol>
                <a:gridCol w="735183">
                  <a:extLst>
                    <a:ext uri="{9D8B030D-6E8A-4147-A177-3AD203B41FA5}">
                      <a16:colId xmlns:a16="http://schemas.microsoft.com/office/drawing/2014/main" val="4066051460"/>
                    </a:ext>
                  </a:extLst>
                </a:gridCol>
                <a:gridCol w="735183">
                  <a:extLst>
                    <a:ext uri="{9D8B030D-6E8A-4147-A177-3AD203B41FA5}">
                      <a16:colId xmlns:a16="http://schemas.microsoft.com/office/drawing/2014/main" val="4197209829"/>
                    </a:ext>
                  </a:extLst>
                </a:gridCol>
                <a:gridCol w="903662">
                  <a:extLst>
                    <a:ext uri="{9D8B030D-6E8A-4147-A177-3AD203B41FA5}">
                      <a16:colId xmlns:a16="http://schemas.microsoft.com/office/drawing/2014/main" val="3945843747"/>
                    </a:ext>
                  </a:extLst>
                </a:gridCol>
                <a:gridCol w="735183">
                  <a:extLst>
                    <a:ext uri="{9D8B030D-6E8A-4147-A177-3AD203B41FA5}">
                      <a16:colId xmlns:a16="http://schemas.microsoft.com/office/drawing/2014/main" val="223696142"/>
                    </a:ext>
                  </a:extLst>
                </a:gridCol>
              </a:tblGrid>
              <a:tr h="31243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Failure Modes &amp; Effects Analysis for Designs &amp;/or Processes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799750"/>
                  </a:ext>
                </a:extLst>
              </a:tr>
              <a:tr h="22173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4210794603"/>
                  </a:ext>
                </a:extLst>
              </a:tr>
              <a:tr h="6450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Part Details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Failure Mode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Severity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Frequency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Detectability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Risk Priority Number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Prosed Action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Reduction in RPN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2756891478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2888963568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276484143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4131327219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815474032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2226869575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Scales: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358357121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Severity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Inconvenience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492289655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10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Injury to Customer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831570731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393020541"/>
                  </a:ext>
                </a:extLst>
              </a:tr>
              <a:tr h="5305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Frequency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Rare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4178311164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Daily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739663043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2298007650"/>
                  </a:ext>
                </a:extLst>
              </a:tr>
              <a:tr h="530587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Detectability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Very Visible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3672407694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Almost Impossible to Detect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4084915714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3266633469"/>
                  </a:ext>
                </a:extLst>
              </a:tr>
              <a:tr h="28220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RPN= Severity*Frequency*Detectability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360433275"/>
                  </a:ext>
                </a:extLst>
              </a:tr>
              <a:tr h="20157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901375966"/>
                  </a:ext>
                </a:extLst>
              </a:tr>
              <a:tr h="211652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2" marR="7082" marT="7082" marB="0" anchor="b"/>
                </a:tc>
                <a:extLst>
                  <a:ext uri="{0D108BD9-81ED-4DB2-BD59-A6C34878D82A}">
                    <a16:rowId xmlns:a16="http://schemas.microsoft.com/office/drawing/2014/main" val="1900802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07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1077</Words>
  <Application>Microsoft Office PowerPoint</Application>
  <PresentationFormat>Widescreen</PresentationFormat>
  <Paragraphs>737</Paragraphs>
  <Slides>16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Questrial</vt:lpstr>
      <vt:lpstr>Trebuchet MS</vt:lpstr>
      <vt:lpstr>Wingdings</vt:lpstr>
      <vt:lpstr>Wingdings 3</vt:lpstr>
      <vt:lpstr>Office Theme</vt:lpstr>
      <vt:lpstr>DfX   and   DFMEA</vt:lpstr>
      <vt:lpstr>PowerPoint Presentation</vt:lpstr>
      <vt:lpstr> Design For Safety</vt:lpstr>
      <vt:lpstr>Design for Manufacturability, Safety, &amp; Environment</vt:lpstr>
      <vt:lpstr>Safety</vt:lpstr>
      <vt:lpstr>Poly-Creep Tester  Design for:</vt:lpstr>
      <vt:lpstr>Design for:</vt:lpstr>
      <vt:lpstr>FMEA for Design (DFMEA) &amp; Process (PFMEA)</vt:lpstr>
      <vt:lpstr>PowerPoint Presentation</vt:lpstr>
      <vt:lpstr>Rankings of Failure Modes (Instrumented Jet Engine) </vt:lpstr>
      <vt:lpstr>Rankings of Failure Modes Action 1</vt:lpstr>
      <vt:lpstr>Rankings of Failure Modes Action 2</vt:lpstr>
      <vt:lpstr>Accelerated Test for Cement &amp;/ or Processes</vt:lpstr>
      <vt:lpstr>DFMEA (Next Gen Bike)</vt:lpstr>
      <vt:lpstr>DFMEA Cont.</vt:lpstr>
      <vt:lpstr>DFMEA Cont.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 Sarkar</dc:creator>
  <cp:lastModifiedBy>Kamal Sarkar</cp:lastModifiedBy>
  <cp:revision>6</cp:revision>
  <dcterms:created xsi:type="dcterms:W3CDTF">2017-11-02T16:51:57Z</dcterms:created>
  <dcterms:modified xsi:type="dcterms:W3CDTF">2017-11-02T17:43:34Z</dcterms:modified>
</cp:coreProperties>
</file>